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97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DB9F-34F8-2E4A-A8A1-E3AE043F2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Comparison of multimodal analgesia with thoracic epidural after transthoracic </a:t>
            </a:r>
            <a:r>
              <a:rPr lang="en-US" sz="3200" dirty="0" err="1"/>
              <a:t>oesophagectomy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5E1B8-9B2D-B644-87F2-EEFE31E51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>
            <a:normAutofit/>
          </a:bodyPr>
          <a:lstStyle/>
          <a:p>
            <a:r>
              <a:rPr lang="en-US" sz="1700" u="sng" dirty="0"/>
              <a:t>Jordan Ng Cheong Chung</a:t>
            </a:r>
            <a:r>
              <a:rPr lang="en-US" sz="1700" dirty="0"/>
              <a:t>, S K </a:t>
            </a:r>
            <a:r>
              <a:rPr lang="en-US" sz="1700" dirty="0" err="1"/>
              <a:t>Kamarajah</a:t>
            </a:r>
            <a:r>
              <a:rPr lang="en-US" sz="1700" dirty="0"/>
              <a:t>, A A Mohammed, R C F Sinclair, D Saunders, M Navidi, A Immanuel, A W Phillips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CBD68F-8875-F64B-90E9-F38A55F9A8DA}"/>
              </a:ext>
            </a:extLst>
          </p:cNvPr>
          <p:cNvSpPr txBox="1">
            <a:spLocks/>
          </p:cNvSpPr>
          <p:nvPr/>
        </p:nvSpPr>
        <p:spPr>
          <a:xfrm>
            <a:off x="2417780" y="4341526"/>
            <a:ext cx="8637072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Northern </a:t>
            </a:r>
            <a:r>
              <a:rPr lang="en-GB" sz="1100" dirty="0" err="1"/>
              <a:t>Oesophagogastric</a:t>
            </a:r>
            <a:r>
              <a:rPr lang="en-GB" sz="1100" dirty="0"/>
              <a:t> Unit, Royal Victoria Infirmary, Newcastle upon Tyne, UK.</a:t>
            </a:r>
          </a:p>
          <a:p>
            <a:r>
              <a:rPr lang="en-GB" sz="1100" dirty="0"/>
              <a:t>Department of Anaesthesia and Critical Care Medicine, Royal Victoria Infirmary, Newcastle upon Tyne, UK.</a:t>
            </a:r>
          </a:p>
        </p:txBody>
      </p:sp>
    </p:spTree>
    <p:extLst>
      <p:ext uri="{BB962C8B-B14F-4D97-AF65-F5344CB8AC3E}">
        <p14:creationId xmlns:p14="http://schemas.microsoft.com/office/powerpoint/2010/main" val="3990132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C421-1ABB-4B4F-950C-9BB93A48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F2662-76F1-6B4B-860C-2C2692E69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Comparable analgesia between TEA and MA after </a:t>
            </a:r>
            <a:r>
              <a:rPr lang="en-US" dirty="0" err="1"/>
              <a:t>oesophagectomy</a:t>
            </a:r>
            <a:endParaRPr lang="en-US" dirty="0"/>
          </a:p>
          <a:p>
            <a:r>
              <a:rPr lang="en-US" dirty="0"/>
              <a:t>Fewer patients in MA cohort had episodes of hypotension and vasopressor use</a:t>
            </a:r>
          </a:p>
          <a:p>
            <a:r>
              <a:rPr lang="en-US" dirty="0"/>
              <a:t>No difference in postoperative complications</a:t>
            </a:r>
          </a:p>
          <a:p>
            <a:r>
              <a:rPr lang="en-US" dirty="0"/>
              <a:t>Multimodal analgesia is a suitable alternative to thoracic epidural analgesia and could be the standard of care</a:t>
            </a:r>
          </a:p>
        </p:txBody>
      </p:sp>
    </p:spTree>
    <p:extLst>
      <p:ext uri="{BB962C8B-B14F-4D97-AF65-F5344CB8AC3E}">
        <p14:creationId xmlns:p14="http://schemas.microsoft.com/office/powerpoint/2010/main" val="277978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C6CD4-8BFD-1345-A11C-439526AA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E7D69BA-1355-7041-A906-D2E9E70B5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12889" y="1116345"/>
            <a:ext cx="4893888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274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5652-6358-774E-B24B-BAD95F607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2C0DD-EE71-6F4F-82C1-D678EC37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863" y="1412920"/>
            <a:ext cx="4540365" cy="2597358"/>
          </a:xfrm>
        </p:spPr>
        <p:txBody>
          <a:bodyPr/>
          <a:lstStyle/>
          <a:p>
            <a:r>
              <a:rPr lang="en-US" dirty="0"/>
              <a:t>Thoracic epidural analgesia (TEA)</a:t>
            </a:r>
          </a:p>
        </p:txBody>
      </p:sp>
      <p:pic>
        <p:nvPicPr>
          <p:cNvPr id="2050" name="Picture 2" descr="transthoracic esophagectomy - Liberal Dictionary | Medicine student,  Medicine, Dictionary">
            <a:extLst>
              <a:ext uri="{FF2B5EF4-FFF2-40B4-BE49-F238E27FC236}">
                <a16:creationId xmlns:a16="http://schemas.microsoft.com/office/drawing/2014/main" id="{A83D1197-56F9-604B-A4DD-D165BCFBD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r="51193"/>
          <a:stretch/>
        </p:blipFill>
        <p:spPr bwMode="auto">
          <a:xfrm>
            <a:off x="955572" y="2119609"/>
            <a:ext cx="2705768" cy="36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pidural administration - Wikipedia">
            <a:extLst>
              <a:ext uri="{FF2B5EF4-FFF2-40B4-BE49-F238E27FC236}">
                <a16:creationId xmlns:a16="http://schemas.microsoft.com/office/drawing/2014/main" id="{89D759D4-21FC-7B48-9566-CC61E4AD3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60" y="1407137"/>
            <a:ext cx="1811679" cy="24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rgically Placed Rectus Sheath Catheters for Post-Laparotomy Analgesia">
            <a:extLst>
              <a:ext uri="{FF2B5EF4-FFF2-40B4-BE49-F238E27FC236}">
                <a16:creationId xmlns:a16="http://schemas.microsoft.com/office/drawing/2014/main" id="{883C6DC9-299F-CB4A-B098-6CBCC35A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7" y="4243077"/>
            <a:ext cx="2705768" cy="181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010C6DE-BFC9-0A4F-A498-5A33FDA4A5EA}"/>
              </a:ext>
            </a:extLst>
          </p:cNvPr>
          <p:cNvSpPr/>
          <p:nvPr/>
        </p:nvSpPr>
        <p:spPr>
          <a:xfrm rot="19931993">
            <a:off x="3773353" y="3410612"/>
            <a:ext cx="1041722" cy="300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10740AB-AEED-934A-A772-0921ADDA90E5}"/>
              </a:ext>
            </a:extLst>
          </p:cNvPr>
          <p:cNvSpPr/>
          <p:nvPr/>
        </p:nvSpPr>
        <p:spPr>
          <a:xfrm rot="1125043">
            <a:off x="3777787" y="4207007"/>
            <a:ext cx="1041722" cy="300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F83B75-38F1-8948-9352-AA227711B71D}"/>
              </a:ext>
            </a:extLst>
          </p:cNvPr>
          <p:cNvSpPr txBox="1">
            <a:spLocks/>
          </p:cNvSpPr>
          <p:nvPr/>
        </p:nvSpPr>
        <p:spPr>
          <a:xfrm>
            <a:off x="7929623" y="3960625"/>
            <a:ext cx="3322965" cy="2597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Multimodal analgesia (MA)</a:t>
            </a:r>
          </a:p>
        </p:txBody>
      </p:sp>
      <p:pic>
        <p:nvPicPr>
          <p:cNvPr id="1026" name="Picture 2" descr="Flat round check mark green icon, button. Tick symbol isolated on white  backgrou , #sponsored, #green, #icon, #button, #Flat, #c… | Mark green,  Ticks, Symbol design">
            <a:extLst>
              <a:ext uri="{FF2B5EF4-FFF2-40B4-BE49-F238E27FC236}">
                <a16:creationId xmlns:a16="http://schemas.microsoft.com/office/drawing/2014/main" id="{CAD7C86C-2E03-6345-B535-0474FDB3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63" y="1860623"/>
            <a:ext cx="404445" cy="4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at round check mark green icon, button. Tick symbol isolated on white  backgrou , #sponsored, #green, #icon, #button, #Flat, #c… | Mark green,  Ticks, Symbol design">
            <a:extLst>
              <a:ext uri="{FF2B5EF4-FFF2-40B4-BE49-F238E27FC236}">
                <a16:creationId xmlns:a16="http://schemas.microsoft.com/office/drawing/2014/main" id="{4C77922B-E3F5-1640-B285-4FD89BCBC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62" y="2329335"/>
            <a:ext cx="404445" cy="4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at round check mark green icon, button. Tick symbol isolated on white  backgrou , #sponsored, #green, #icon, #button, #Flat, #c… | Mark green,  Ticks, Symbol design">
            <a:extLst>
              <a:ext uri="{FF2B5EF4-FFF2-40B4-BE49-F238E27FC236}">
                <a16:creationId xmlns:a16="http://schemas.microsoft.com/office/drawing/2014/main" id="{0DF57D76-752A-C049-80B6-E060E9E6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61" y="2798047"/>
            <a:ext cx="404445" cy="4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at round check mark green icon, button. Tick symbol isolated on white  backgrou , #sponsored, #green, #icon, #button, #Flat, #c… | Mark green,  Ticks, Symbol design">
            <a:extLst>
              <a:ext uri="{FF2B5EF4-FFF2-40B4-BE49-F238E27FC236}">
                <a16:creationId xmlns:a16="http://schemas.microsoft.com/office/drawing/2014/main" id="{168CD614-6D5A-3A4E-AA5A-9DB7088A5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08" y="4357478"/>
            <a:ext cx="404445" cy="4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t round X mark red icon, button. Cross symbol isolated on white  background. Vector illustration. EPS10 Stock Vector | Adobe Stock">
            <a:extLst>
              <a:ext uri="{FF2B5EF4-FFF2-40B4-BE49-F238E27FC236}">
                <a16:creationId xmlns:a16="http://schemas.microsoft.com/office/drawing/2014/main" id="{A4D3EE50-CF9F-234F-9DF3-F4D93A0E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61" y="3316851"/>
            <a:ext cx="404445" cy="4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lat round X mark red icon, button. Cross symbol isolated on white  background. Vector illustration. EPS10 Stock Vector | Adobe Stock">
            <a:extLst>
              <a:ext uri="{FF2B5EF4-FFF2-40B4-BE49-F238E27FC236}">
                <a16:creationId xmlns:a16="http://schemas.microsoft.com/office/drawing/2014/main" id="{931D2331-AEDE-B747-9A03-27114B3C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06" y="5258456"/>
            <a:ext cx="404445" cy="4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CC2FF-AD79-CE41-A5A7-C84FCAB8613A}"/>
              </a:ext>
            </a:extLst>
          </p:cNvPr>
          <p:cNvSpPr txBox="1"/>
          <p:nvPr/>
        </p:nvSpPr>
        <p:spPr>
          <a:xfrm>
            <a:off x="7923706" y="1860623"/>
            <a:ext cx="27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 standard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AC9AC0-407E-2F44-914C-E66A6351E649}"/>
              </a:ext>
            </a:extLst>
          </p:cNvPr>
          <p:cNvSpPr txBox="1"/>
          <p:nvPr/>
        </p:nvSpPr>
        <p:spPr>
          <a:xfrm>
            <a:off x="7923705" y="2833160"/>
            <a:ext cx="367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Few postoperative complications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3C708-A104-BC45-B3CB-340FCDF48BEE}"/>
              </a:ext>
            </a:extLst>
          </p:cNvPr>
          <p:cNvSpPr txBox="1"/>
          <p:nvPr/>
        </p:nvSpPr>
        <p:spPr>
          <a:xfrm>
            <a:off x="7923706" y="2348952"/>
            <a:ext cx="27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Excellent pain control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22DC8-9215-E04C-B797-AAC8D58B41AA}"/>
              </a:ext>
            </a:extLst>
          </p:cNvPr>
          <p:cNvSpPr txBox="1"/>
          <p:nvPr/>
        </p:nvSpPr>
        <p:spPr>
          <a:xfrm>
            <a:off x="7923705" y="3248751"/>
            <a:ext cx="416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Impair </a:t>
            </a:r>
            <a:r>
              <a:rPr lang="en-US" dirty="0" err="1"/>
              <a:t>mobilisation</a:t>
            </a:r>
            <a:r>
              <a:rPr lang="en-US" dirty="0"/>
              <a:t> due to postural hypotension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9B043-1BB0-EB42-B5BC-2E7B060FD034}"/>
              </a:ext>
            </a:extLst>
          </p:cNvPr>
          <p:cNvSpPr txBox="1"/>
          <p:nvPr/>
        </p:nvSpPr>
        <p:spPr>
          <a:xfrm>
            <a:off x="8375852" y="4353933"/>
            <a:ext cx="353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Non-inferiority in major surgery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CA22AF-653D-7D40-9A72-BA681117385C}"/>
              </a:ext>
            </a:extLst>
          </p:cNvPr>
          <p:cNvSpPr txBox="1"/>
          <p:nvPr/>
        </p:nvSpPr>
        <p:spPr>
          <a:xfrm>
            <a:off x="8405565" y="4814972"/>
            <a:ext cx="27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Facilitate </a:t>
            </a:r>
            <a:r>
              <a:rPr lang="en-US" dirty="0" err="1"/>
              <a:t>mobilisation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1641C0-2417-844A-B82B-4BBAC6EA2CD5}"/>
              </a:ext>
            </a:extLst>
          </p:cNvPr>
          <p:cNvSpPr txBox="1"/>
          <p:nvPr/>
        </p:nvSpPr>
        <p:spPr>
          <a:xfrm>
            <a:off x="8382779" y="5276012"/>
            <a:ext cx="370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Limited evidence in </a:t>
            </a:r>
            <a:r>
              <a:rPr lang="en-US" dirty="0" err="1"/>
              <a:t>oesophagectomy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6AF8C-4C98-E24A-B50C-24F0B7C653F3}"/>
              </a:ext>
            </a:extLst>
          </p:cNvPr>
          <p:cNvSpPr txBox="1"/>
          <p:nvPr/>
        </p:nvSpPr>
        <p:spPr>
          <a:xfrm>
            <a:off x="1047738" y="6147922"/>
            <a:ext cx="96420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Aim of this study: </a:t>
            </a:r>
            <a:r>
              <a:rPr lang="en-GB" dirty="0"/>
              <a:t>To determine whether MA provided clinically comparable analgesia to TEA following transthoracic </a:t>
            </a:r>
            <a:r>
              <a:rPr lang="en-GB" dirty="0" err="1"/>
              <a:t>oesophagectomy</a:t>
            </a:r>
            <a:endParaRPr lang="en-US" dirty="0"/>
          </a:p>
        </p:txBody>
      </p:sp>
      <p:pic>
        <p:nvPicPr>
          <p:cNvPr id="7" name="Picture 2" descr="Round Question Mark Symbol, Question Mark, Symbol, Circular PNG Transparent  Clipart Image and PSD File for Free Download">
            <a:extLst>
              <a:ext uri="{FF2B5EF4-FFF2-40B4-BE49-F238E27FC236}">
                <a16:creationId xmlns:a16="http://schemas.microsoft.com/office/drawing/2014/main" id="{B1C1479C-DFFD-A940-BBAD-911707D4B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05" y="5701466"/>
            <a:ext cx="404427" cy="40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0C9113-DD92-724C-B749-C0634C2D75F9}"/>
              </a:ext>
            </a:extLst>
          </p:cNvPr>
          <p:cNvSpPr txBox="1"/>
          <p:nvPr/>
        </p:nvSpPr>
        <p:spPr>
          <a:xfrm>
            <a:off x="8382779" y="5699281"/>
            <a:ext cx="370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Comparable analgesia</a:t>
            </a:r>
          </a:p>
        </p:txBody>
      </p:sp>
      <p:pic>
        <p:nvPicPr>
          <p:cNvPr id="27" name="Picture 2" descr="Flat round check mark green icon, button. Tick symbol isolated on white  backgrou , #sponsored, #green, #icon, #button, #Flat, #c… | Mark green,  Ticks, Symbol design">
            <a:extLst>
              <a:ext uri="{FF2B5EF4-FFF2-40B4-BE49-F238E27FC236}">
                <a16:creationId xmlns:a16="http://schemas.microsoft.com/office/drawing/2014/main" id="{A475B763-AA2F-1E40-971C-FB3B6BD0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05" y="4800991"/>
            <a:ext cx="404445" cy="4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 animBg="1"/>
      <p:bldP spid="9" grpId="0"/>
      <p:bldP spid="5" grpId="0"/>
      <p:bldP spid="19" grpId="0"/>
      <p:bldP spid="20" grpId="0"/>
      <p:bldP spid="21" grpId="0"/>
      <p:bldP spid="22" grpId="0"/>
      <p:bldP spid="23" grpId="0"/>
      <p:bldP spid="24" grpId="0"/>
      <p:bldP spid="6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F58DD-DA26-2149-B422-66EDDFD6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997AB-5E7A-ED4A-8AF5-556EB988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15" y="4206161"/>
            <a:ext cx="10509055" cy="2382208"/>
          </a:xfrm>
        </p:spPr>
        <p:txBody>
          <a:bodyPr>
            <a:normAutofit/>
          </a:bodyPr>
          <a:lstStyle/>
          <a:p>
            <a:r>
              <a:rPr lang="en-US" sz="1500" dirty="0"/>
              <a:t>Data collection including demographics, analgesia regimen, pain scores, hypotension, vasopressor use and complications</a:t>
            </a:r>
          </a:p>
          <a:p>
            <a:r>
              <a:rPr lang="en-US" sz="1500" dirty="0"/>
              <a:t>Primary outcome: Pain scores on postoperative days 0 to 3</a:t>
            </a:r>
          </a:p>
          <a:p>
            <a:r>
              <a:rPr lang="en-US" sz="1500" dirty="0"/>
              <a:t>Secondary outcomes: Episodes of hypotension (SBP&lt;90), vasopressor use and complications on the </a:t>
            </a:r>
            <a:r>
              <a:rPr lang="en-US" sz="1500" dirty="0" err="1"/>
              <a:t>Clavien</a:t>
            </a:r>
            <a:r>
              <a:rPr lang="en-US" sz="1500" dirty="0"/>
              <a:t> </a:t>
            </a:r>
            <a:r>
              <a:rPr lang="en-US" sz="1500" dirty="0" err="1"/>
              <a:t>Dindo</a:t>
            </a:r>
            <a:r>
              <a:rPr lang="en-US" sz="1500" dirty="0"/>
              <a:t> classification </a:t>
            </a:r>
          </a:p>
          <a:p>
            <a:r>
              <a:rPr lang="en-US" sz="1500" dirty="0"/>
              <a:t>Statistical analysis: Propensity score matching using variables </a:t>
            </a:r>
            <a:r>
              <a:rPr lang="en-GB" sz="1500" dirty="0"/>
              <a:t>age, sex, neoadjuvant therapy, ASA grade, and thoracic surgical access. Matched using 1-to-1 nearest-neighbour propensity score matching (PSM) without replacement.</a:t>
            </a: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8017F-E689-1747-B146-F73C5BF9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009552"/>
            <a:ext cx="1332276" cy="1388078"/>
          </a:xfrm>
          <a:prstGeom prst="rect">
            <a:avLst/>
          </a:prstGeom>
        </p:spPr>
      </p:pic>
      <p:pic>
        <p:nvPicPr>
          <p:cNvPr id="5" name="Picture 4" descr="Epidural administration - Wikipedia">
            <a:extLst>
              <a:ext uri="{FF2B5EF4-FFF2-40B4-BE49-F238E27FC236}">
                <a16:creationId xmlns:a16="http://schemas.microsoft.com/office/drawing/2014/main" id="{93D566B3-8EE1-5D48-B6CA-BEDABBFC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42" y="1941484"/>
            <a:ext cx="1208958" cy="16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urgically Placed Rectus Sheath Catheters for Post-Laparotomy Analgesia">
            <a:extLst>
              <a:ext uri="{FF2B5EF4-FFF2-40B4-BE49-F238E27FC236}">
                <a16:creationId xmlns:a16="http://schemas.microsoft.com/office/drawing/2014/main" id="{4A0C5548-9D90-0C45-A2F6-0D53174F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52" y="2283185"/>
            <a:ext cx="1712496" cy="114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720AE-EE14-E04B-9AFE-7F28FF4CE944}"/>
              </a:ext>
            </a:extLst>
          </p:cNvPr>
          <p:cNvSpPr txBox="1"/>
          <p:nvPr/>
        </p:nvSpPr>
        <p:spPr>
          <a:xfrm>
            <a:off x="4791075" y="2703591"/>
            <a:ext cx="4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F190A-C0B2-144E-913D-A3B54352251C}"/>
              </a:ext>
            </a:extLst>
          </p:cNvPr>
          <p:cNvSpPr txBox="1"/>
          <p:nvPr/>
        </p:nvSpPr>
        <p:spPr>
          <a:xfrm>
            <a:off x="1197927" y="3338669"/>
            <a:ext cx="1979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January 2015 to December 2018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85FD8-1A09-FE48-9E7C-8A13104397A3}"/>
              </a:ext>
            </a:extLst>
          </p:cNvPr>
          <p:cNvSpPr txBox="1"/>
          <p:nvPr/>
        </p:nvSpPr>
        <p:spPr>
          <a:xfrm>
            <a:off x="3689920" y="3559830"/>
            <a:ext cx="342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Epidural or Multimodal analgesia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9DF99-07B7-7843-8E68-2AD3ECE72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689" y="2100857"/>
            <a:ext cx="1360276" cy="1328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38CF8D-856B-6143-A0E8-265388817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965" y="2100857"/>
            <a:ext cx="2244105" cy="1328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677DAA-40FC-4F4E-A439-E41F52904439}"/>
              </a:ext>
            </a:extLst>
          </p:cNvPr>
          <p:cNvSpPr txBox="1"/>
          <p:nvPr/>
        </p:nvSpPr>
        <p:spPr>
          <a:xfrm>
            <a:off x="7641338" y="3553428"/>
            <a:ext cx="392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Pain scores and episodes of hypotension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A26438-2B06-D34E-90F9-E8EE04F9E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541" y="0"/>
            <a:ext cx="8501053" cy="18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9450-2AAB-5F4E-AD44-46BBCCD5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38801-E801-AD46-80C9-E1B80FE7F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43" y="2145277"/>
            <a:ext cx="5168900" cy="3327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171ACDE-6023-084C-B045-55F0AE8DF97B}"/>
              </a:ext>
            </a:extLst>
          </p:cNvPr>
          <p:cNvGrpSpPr/>
          <p:nvPr/>
        </p:nvGrpSpPr>
        <p:grpSpPr>
          <a:xfrm>
            <a:off x="6262815" y="965544"/>
            <a:ext cx="5222875" cy="4926911"/>
            <a:chOff x="5183918" y="946908"/>
            <a:chExt cx="5222875" cy="49269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77BD5D-CBEF-3D4F-8617-B7C60AE86E6B}"/>
                </a:ext>
              </a:extLst>
            </p:cNvPr>
            <p:cNvGrpSpPr/>
            <p:nvPr/>
          </p:nvGrpSpPr>
          <p:grpSpPr>
            <a:xfrm>
              <a:off x="5183918" y="946908"/>
              <a:ext cx="5222875" cy="4926911"/>
              <a:chOff x="0" y="0"/>
              <a:chExt cx="5222875" cy="4926911"/>
            </a:xfrm>
          </p:grpSpPr>
          <p:sp>
            <p:nvSpPr>
              <p:cNvPr id="6" name="Text Box 1">
                <a:extLst>
                  <a:ext uri="{FF2B5EF4-FFF2-40B4-BE49-F238E27FC236}">
                    <a16:creationId xmlns:a16="http://schemas.microsoft.com/office/drawing/2014/main" id="{BE82401F-188E-004A-BB15-6C9B6D1C3E3F}"/>
                  </a:ext>
                </a:extLst>
              </p:cNvPr>
              <p:cNvSpPr txBox="1"/>
              <p:nvPr/>
            </p:nvSpPr>
            <p:spPr>
              <a:xfrm>
                <a:off x="1463040" y="0"/>
                <a:ext cx="2159635" cy="77723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Patients identified undergoing </a:t>
                </a:r>
                <a:r>
                  <a:rPr lang="en-GB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oesophagectomy</a:t>
                </a:r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(n=</a:t>
                </a:r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293</a:t>
                </a:r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AA576870-9D03-D243-8D1D-05A5D61CCC8A}"/>
                  </a:ext>
                </a:extLst>
              </p:cNvPr>
              <p:cNvSpPr txBox="1"/>
              <p:nvPr/>
            </p:nvSpPr>
            <p:spPr>
              <a:xfrm>
                <a:off x="1463040" y="3023935"/>
                <a:ext cx="2159635" cy="56248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Propensity score matching (1:1)</a:t>
                </a:r>
              </a:p>
            </p:txBody>
          </p:sp>
          <p:sp>
            <p:nvSpPr>
              <p:cNvPr id="10" name="Text Box 5">
                <a:extLst>
                  <a:ext uri="{FF2B5EF4-FFF2-40B4-BE49-F238E27FC236}">
                    <a16:creationId xmlns:a16="http://schemas.microsoft.com/office/drawing/2014/main" id="{12CEED5F-679D-764D-AD54-D6E78FEF4266}"/>
                  </a:ext>
                </a:extLst>
              </p:cNvPr>
              <p:cNvSpPr txBox="1"/>
              <p:nvPr/>
            </p:nvSpPr>
            <p:spPr>
              <a:xfrm>
                <a:off x="0" y="4333186"/>
                <a:ext cx="2159635" cy="59372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Thoracic epidural analgesia (n=</a:t>
                </a:r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1" name="Text Box 6">
                <a:extLst>
                  <a:ext uri="{FF2B5EF4-FFF2-40B4-BE49-F238E27FC236}">
                    <a16:creationId xmlns:a16="http://schemas.microsoft.com/office/drawing/2014/main" id="{F23355A9-1261-0244-B169-6089FD640F91}"/>
                  </a:ext>
                </a:extLst>
              </p:cNvPr>
              <p:cNvSpPr txBox="1"/>
              <p:nvPr/>
            </p:nvSpPr>
            <p:spPr>
              <a:xfrm>
                <a:off x="3063240" y="4333186"/>
                <a:ext cx="2159635" cy="59372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Multimodal analgesia (n=</a:t>
                </a:r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  <a:r>
                  <a:rPr lang="en-GB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A408A4C-C781-BD44-8433-0F1676A4923E}"/>
                  </a:ext>
                </a:extLst>
              </p:cNvPr>
              <p:cNvCxnSpPr/>
              <p:nvPr/>
            </p:nvCxnSpPr>
            <p:spPr>
              <a:xfrm>
                <a:off x="2532380" y="2521016"/>
                <a:ext cx="0" cy="5029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E457EAA-1E2C-5546-B69A-64F3B6077088}"/>
                  </a:ext>
                </a:extLst>
              </p:cNvPr>
              <p:cNvCxnSpPr/>
              <p:nvPr/>
            </p:nvCxnSpPr>
            <p:spPr>
              <a:xfrm>
                <a:off x="1069340" y="3982666"/>
                <a:ext cx="0" cy="3505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7E4EB56-84DB-CF47-856C-75DB395EFECE}"/>
                  </a:ext>
                </a:extLst>
              </p:cNvPr>
              <p:cNvCxnSpPr/>
              <p:nvPr/>
            </p:nvCxnSpPr>
            <p:spPr>
              <a:xfrm>
                <a:off x="4147820" y="3982666"/>
                <a:ext cx="0" cy="3505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5EDC6D5-9967-0446-B209-BF45712A1C29}"/>
                  </a:ext>
                </a:extLst>
              </p:cNvPr>
              <p:cNvCxnSpPr/>
              <p:nvPr/>
            </p:nvCxnSpPr>
            <p:spPr>
              <a:xfrm>
                <a:off x="1066800" y="3982666"/>
                <a:ext cx="3078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82AC54C-82A5-3343-A4D1-A52E17606897}"/>
                  </a:ext>
                </a:extLst>
              </p:cNvPr>
              <p:cNvCxnSpPr/>
              <p:nvPr/>
            </p:nvCxnSpPr>
            <p:spPr>
              <a:xfrm>
                <a:off x="2529840" y="3586426"/>
                <a:ext cx="0" cy="3962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73B9990A-4C18-394F-B850-C38EB39A76AE}"/>
                </a:ext>
              </a:extLst>
            </p:cNvPr>
            <p:cNvSpPr txBox="1"/>
            <p:nvPr/>
          </p:nvSpPr>
          <p:spPr>
            <a:xfrm>
              <a:off x="5183918" y="2477161"/>
              <a:ext cx="2159635" cy="593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Thoracic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epidual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analgesia (n=</a:t>
              </a: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142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1E1B8D21-EB20-F746-9ADB-034438DB7AB5}"/>
                </a:ext>
              </a:extLst>
            </p:cNvPr>
            <p:cNvSpPr txBox="1"/>
            <p:nvPr/>
          </p:nvSpPr>
          <p:spPr>
            <a:xfrm>
              <a:off x="8247158" y="2477161"/>
              <a:ext cx="2159635" cy="593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Multimodal analgesia (n=</a:t>
              </a: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151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541BB8B-DB1B-FC41-9D45-612BE9521A45}"/>
                </a:ext>
              </a:extLst>
            </p:cNvPr>
            <p:cNvCxnSpPr/>
            <p:nvPr/>
          </p:nvCxnSpPr>
          <p:spPr>
            <a:xfrm>
              <a:off x="6253258" y="2126641"/>
              <a:ext cx="0" cy="350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094C82B-C084-DC48-AAC5-E138F1C0FF17}"/>
                </a:ext>
              </a:extLst>
            </p:cNvPr>
            <p:cNvCxnSpPr/>
            <p:nvPr/>
          </p:nvCxnSpPr>
          <p:spPr>
            <a:xfrm>
              <a:off x="9331738" y="2126641"/>
              <a:ext cx="0" cy="350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C778E8-2D03-054F-9E37-FBF3BC760918}"/>
                </a:ext>
              </a:extLst>
            </p:cNvPr>
            <p:cNvCxnSpPr/>
            <p:nvPr/>
          </p:nvCxnSpPr>
          <p:spPr>
            <a:xfrm>
              <a:off x="6250718" y="2126641"/>
              <a:ext cx="30784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825E746-DDA3-7745-9D49-FBC2ADD9B3B1}"/>
                </a:ext>
              </a:extLst>
            </p:cNvPr>
            <p:cNvCxnSpPr/>
            <p:nvPr/>
          </p:nvCxnSpPr>
          <p:spPr>
            <a:xfrm>
              <a:off x="7713758" y="1730401"/>
              <a:ext cx="0" cy="3962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E2AB74-D94B-E34A-BE34-7018E0F5714A}"/>
                </a:ext>
              </a:extLst>
            </p:cNvPr>
            <p:cNvCxnSpPr/>
            <p:nvPr/>
          </p:nvCxnSpPr>
          <p:spPr>
            <a:xfrm>
              <a:off x="6280525" y="3470020"/>
              <a:ext cx="30784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A16D5F-14F6-734F-BE09-10A67D8F141F}"/>
                </a:ext>
              </a:extLst>
            </p:cNvPr>
            <p:cNvCxnSpPr/>
            <p:nvPr/>
          </p:nvCxnSpPr>
          <p:spPr>
            <a:xfrm>
              <a:off x="9357073" y="3070886"/>
              <a:ext cx="0" cy="3962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4DD612-FA60-E148-B2BF-CB267A5FEA8D}"/>
                </a:ext>
              </a:extLst>
            </p:cNvPr>
            <p:cNvCxnSpPr/>
            <p:nvPr/>
          </p:nvCxnSpPr>
          <p:spPr>
            <a:xfrm>
              <a:off x="6280525" y="3070886"/>
              <a:ext cx="0" cy="3962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9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1A58-9527-1D45-8CA7-BE1A584A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38054-1A3E-5B44-90AE-D914273A1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C0691-C030-6744-8B24-2A97027A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02" y="1325286"/>
            <a:ext cx="8452483" cy="553271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F8C1F5-DC08-E44F-8F50-5D661F6E0670}"/>
              </a:ext>
            </a:extLst>
          </p:cNvPr>
          <p:cNvSpPr/>
          <p:nvPr/>
        </p:nvSpPr>
        <p:spPr>
          <a:xfrm>
            <a:off x="6690167" y="5813378"/>
            <a:ext cx="625033" cy="2314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5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67E3-2FA5-B744-80FC-F3A24E3F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972B7-B3C9-FF4C-AE11-7830D47CC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Violin plots of pain scores in matched groups at rest and on movement">
            <a:extLst>
              <a:ext uri="{FF2B5EF4-FFF2-40B4-BE49-F238E27FC236}">
                <a16:creationId xmlns:a16="http://schemas.microsoft.com/office/drawing/2014/main" id="{9CA88C3E-98DE-5E40-8B75-FE0C54E8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245" y="0"/>
            <a:ext cx="577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86A4C-B2D1-D649-9A15-DAA33256A2F7}"/>
              </a:ext>
            </a:extLst>
          </p:cNvPr>
          <p:cNvSpPr txBox="1"/>
          <p:nvPr/>
        </p:nvSpPr>
        <p:spPr>
          <a:xfrm>
            <a:off x="6678593" y="959804"/>
            <a:ext cx="3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07A65-9A52-474F-952C-C8C2F7656250}"/>
              </a:ext>
            </a:extLst>
          </p:cNvPr>
          <p:cNvSpPr txBox="1"/>
          <p:nvPr/>
        </p:nvSpPr>
        <p:spPr>
          <a:xfrm>
            <a:off x="7942618" y="1144470"/>
            <a:ext cx="3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A1D4C-F284-2C49-BB3F-BFBE9389656F}"/>
              </a:ext>
            </a:extLst>
          </p:cNvPr>
          <p:cNvSpPr txBox="1"/>
          <p:nvPr/>
        </p:nvSpPr>
        <p:spPr>
          <a:xfrm>
            <a:off x="9287210" y="1528070"/>
            <a:ext cx="3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374A9-2F89-434D-91D9-043B5685372A}"/>
              </a:ext>
            </a:extLst>
          </p:cNvPr>
          <p:cNvSpPr txBox="1"/>
          <p:nvPr/>
        </p:nvSpPr>
        <p:spPr>
          <a:xfrm>
            <a:off x="9321934" y="4341012"/>
            <a:ext cx="3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2A612-F68A-C84A-BC93-190802048D9A}"/>
              </a:ext>
            </a:extLst>
          </p:cNvPr>
          <p:cNvSpPr txBox="1"/>
          <p:nvPr/>
        </p:nvSpPr>
        <p:spPr>
          <a:xfrm>
            <a:off x="10388733" y="4086875"/>
            <a:ext cx="221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dirty="0"/>
              <a:t>= statistically significant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1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09660-13F8-534B-80A7-D92D4BCC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329" y="0"/>
            <a:ext cx="7699744" cy="68580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CAADFAC-55D5-AA47-B7EE-03E5B6CBF8CF}"/>
              </a:ext>
            </a:extLst>
          </p:cNvPr>
          <p:cNvSpPr/>
          <p:nvPr/>
        </p:nvSpPr>
        <p:spPr>
          <a:xfrm rot="10800000">
            <a:off x="11502665" y="761154"/>
            <a:ext cx="358815" cy="133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ABC53CC-B831-AF4F-9CAE-95A90F9A2F16}"/>
              </a:ext>
            </a:extLst>
          </p:cNvPr>
          <p:cNvSpPr/>
          <p:nvPr/>
        </p:nvSpPr>
        <p:spPr>
          <a:xfrm rot="10800000">
            <a:off x="11504590" y="913554"/>
            <a:ext cx="358815" cy="133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44FF95-3482-B84E-BFD0-CEEF0958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2530750" cy="1049235"/>
          </a:xfrm>
        </p:spPr>
        <p:txBody>
          <a:bodyPr/>
          <a:lstStyle/>
          <a:p>
            <a:r>
              <a:rPr lang="en-US" dirty="0" err="1"/>
              <a:t>SECONdary</a:t>
            </a:r>
            <a:r>
              <a:rPr lang="en-US" dirty="0"/>
              <a:t> outcomes</a:t>
            </a:r>
          </a:p>
        </p:txBody>
      </p:sp>
    </p:spTree>
    <p:extLst>
      <p:ext uri="{BB962C8B-B14F-4D97-AF65-F5344CB8AC3E}">
        <p14:creationId xmlns:p14="http://schemas.microsoft.com/office/powerpoint/2010/main" val="359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FD06-FA86-5C47-9249-E33725CD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D5078-7AA1-3A42-A34E-3C9CF6D13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pain scores for both TEA and MA</a:t>
            </a:r>
          </a:p>
          <a:p>
            <a:r>
              <a:rPr lang="en-US" dirty="0"/>
              <a:t>Statistical significance does not necessarily mean clinical superiority</a:t>
            </a:r>
          </a:p>
          <a:p>
            <a:r>
              <a:rPr lang="en-GB" dirty="0"/>
              <a:t>Previous studies have suggested that, for a visual analogue scale, a difference of 0.9–1.6 cm is clinically significant (0-0.8 in this study)</a:t>
            </a:r>
          </a:p>
          <a:p>
            <a:r>
              <a:rPr lang="en-GB" dirty="0"/>
              <a:t>Significantly fewer episodes of hypotension and vasopressor use in MA cohort with no notable postoperative 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8A8D9-A0D2-8445-BF37-8EEFACD1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76C11-D2CD-984B-B6EE-6EDEA2728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</a:t>
            </a:r>
            <a:r>
              <a:rPr lang="en-US" dirty="0" err="1"/>
              <a:t>centre</a:t>
            </a:r>
            <a:r>
              <a:rPr lang="en-US" dirty="0"/>
              <a:t> experience</a:t>
            </a:r>
          </a:p>
          <a:p>
            <a:r>
              <a:rPr lang="en-US" dirty="0"/>
              <a:t>Hypotensive but fluid responsive patients</a:t>
            </a:r>
          </a:p>
          <a:p>
            <a:r>
              <a:rPr lang="en-US" dirty="0"/>
              <a:t>Total opioid consumption</a:t>
            </a:r>
          </a:p>
        </p:txBody>
      </p:sp>
    </p:spTree>
    <p:extLst>
      <p:ext uri="{BB962C8B-B14F-4D97-AF65-F5344CB8AC3E}">
        <p14:creationId xmlns:p14="http://schemas.microsoft.com/office/powerpoint/2010/main" val="160086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357</TotalTime>
  <Words>406</Words>
  <Application>Microsoft Macintosh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Gill Sans MT</vt:lpstr>
      <vt:lpstr>Gallery</vt:lpstr>
      <vt:lpstr>Comparison of multimodal analgesia with thoracic epidural after transthoracic oesophagectomy</vt:lpstr>
      <vt:lpstr>introduction</vt:lpstr>
      <vt:lpstr>methods</vt:lpstr>
      <vt:lpstr>results</vt:lpstr>
      <vt:lpstr>Baseline characteristics</vt:lpstr>
      <vt:lpstr>PAIN SCORES</vt:lpstr>
      <vt:lpstr>SECONdary outcomes</vt:lpstr>
      <vt:lpstr>discussion</vt:lpstr>
      <vt:lpstr>limitations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multimodal analgesia with thoracic epidural after transthoracic oesophagectomy</dc:title>
  <dc:creator>Jordan Ng Cheong Chung (UG)</dc:creator>
  <cp:lastModifiedBy>Jordan Ng Cheong Chung (UG)</cp:lastModifiedBy>
  <cp:revision>19</cp:revision>
  <dcterms:created xsi:type="dcterms:W3CDTF">2021-09-12T11:22:06Z</dcterms:created>
  <dcterms:modified xsi:type="dcterms:W3CDTF">2021-09-20T09:59:11Z</dcterms:modified>
</cp:coreProperties>
</file>